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46" d="100"/>
          <a:sy n="46" d="100"/>
        </p:scale>
        <p:origin x="-1310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EC4D4-5886-4CD3-9AE7-DDB2CE338CD5}" type="datetimeFigureOut">
              <a:rPr lang="ru-RU" smtClean="0"/>
              <a:t>02.04.2021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BF8DA-22D0-4B1D-A847-8A6D4606AE5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EC4D4-5886-4CD3-9AE7-DDB2CE338CD5}" type="datetimeFigureOut">
              <a:rPr lang="ru-RU" smtClean="0"/>
              <a:t>02.04.2021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BF8DA-22D0-4B1D-A847-8A6D4606AE5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EC4D4-5886-4CD3-9AE7-DDB2CE338CD5}" type="datetimeFigureOut">
              <a:rPr lang="ru-RU" smtClean="0"/>
              <a:t>02.04.2021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BF8DA-22D0-4B1D-A847-8A6D4606AE5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EC4D4-5886-4CD3-9AE7-DDB2CE338CD5}" type="datetimeFigureOut">
              <a:rPr lang="ru-RU" smtClean="0"/>
              <a:t>02.04.2021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BF8DA-22D0-4B1D-A847-8A6D4606AE5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EC4D4-5886-4CD3-9AE7-DDB2CE338CD5}" type="datetimeFigureOut">
              <a:rPr lang="ru-RU" smtClean="0"/>
              <a:t>02.04.2021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BF8DA-22D0-4B1D-A847-8A6D4606AE5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EC4D4-5886-4CD3-9AE7-DDB2CE338CD5}" type="datetimeFigureOut">
              <a:rPr lang="ru-RU" smtClean="0"/>
              <a:t>02.04.2021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BF8DA-22D0-4B1D-A847-8A6D4606AE5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EC4D4-5886-4CD3-9AE7-DDB2CE338CD5}" type="datetimeFigureOut">
              <a:rPr lang="ru-RU" smtClean="0"/>
              <a:t>02.04.2021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BF8DA-22D0-4B1D-A847-8A6D4606AE5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EC4D4-5886-4CD3-9AE7-DDB2CE338CD5}" type="datetimeFigureOut">
              <a:rPr lang="ru-RU" smtClean="0"/>
              <a:t>02.04.2021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BF8DA-22D0-4B1D-A847-8A6D4606AE5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EC4D4-5886-4CD3-9AE7-DDB2CE338CD5}" type="datetimeFigureOut">
              <a:rPr lang="ru-RU" smtClean="0"/>
              <a:t>02.04.2021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BF8DA-22D0-4B1D-A847-8A6D4606AE5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EC4D4-5886-4CD3-9AE7-DDB2CE338CD5}" type="datetimeFigureOut">
              <a:rPr lang="ru-RU" smtClean="0"/>
              <a:t>02.04.2021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BF8DA-22D0-4B1D-A847-8A6D4606AE5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EC4D4-5886-4CD3-9AE7-DDB2CE338CD5}" type="datetimeFigureOut">
              <a:rPr lang="ru-RU" smtClean="0"/>
              <a:t>02.04.2021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BF8DA-22D0-4B1D-A847-8A6D4606AE5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9EC4D4-5886-4CD3-9AE7-DDB2CE338CD5}" type="datetimeFigureOut">
              <a:rPr lang="ru-RU" smtClean="0"/>
              <a:t>02.04.2021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6BF8DA-22D0-4B1D-A847-8A6D4606AE5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1"/>
            <a:ext cx="4104456" cy="112474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День знаний 2020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980728"/>
            <a:ext cx="3888432" cy="2448272"/>
          </a:xfrm>
        </p:spPr>
        <p:txBody>
          <a:bodyPr>
            <a:normAutofit/>
          </a:bodyPr>
          <a:lstStyle/>
          <a:p>
            <a:pPr algn="l"/>
            <a:r>
              <a:rPr lang="ru-RU" sz="1400" dirty="0" smtClean="0">
                <a:solidFill>
                  <a:schemeClr val="tx1"/>
                </a:solidFill>
              </a:rPr>
              <a:t>Первого сентября для кадет 5-х и 11 классов прошла торжественная линейка  с почётными гостями: военным комиссаром г.Бугульма </a:t>
            </a:r>
            <a:r>
              <a:rPr lang="ru-RU" sz="1400" dirty="0" err="1" smtClean="0">
                <a:solidFill>
                  <a:schemeClr val="tx1"/>
                </a:solidFill>
              </a:rPr>
              <a:t>Миннетдиновым</a:t>
            </a:r>
            <a:r>
              <a:rPr lang="ru-RU" sz="1400" dirty="0" smtClean="0">
                <a:solidFill>
                  <a:schemeClr val="tx1"/>
                </a:solidFill>
              </a:rPr>
              <a:t> Р.Ш . и начальником штаба </a:t>
            </a:r>
            <a:r>
              <a:rPr lang="ru-RU" sz="1400" dirty="0" err="1" smtClean="0">
                <a:solidFill>
                  <a:schemeClr val="tx1"/>
                </a:solidFill>
              </a:rPr>
              <a:t>Бугульминского</a:t>
            </a:r>
            <a:r>
              <a:rPr lang="ru-RU" sz="1400" dirty="0" smtClean="0">
                <a:solidFill>
                  <a:schemeClr val="tx1"/>
                </a:solidFill>
              </a:rPr>
              <a:t>  движения «</a:t>
            </a:r>
            <a:r>
              <a:rPr lang="ru-RU" sz="1400" dirty="0" err="1" smtClean="0">
                <a:solidFill>
                  <a:schemeClr val="tx1"/>
                </a:solidFill>
              </a:rPr>
              <a:t>Юнармия</a:t>
            </a:r>
            <a:r>
              <a:rPr lang="ru-RU" sz="1400" dirty="0" smtClean="0">
                <a:solidFill>
                  <a:schemeClr val="tx1"/>
                </a:solidFill>
              </a:rPr>
              <a:t>» </a:t>
            </a:r>
            <a:r>
              <a:rPr lang="ru-RU" sz="1400" dirty="0">
                <a:solidFill>
                  <a:schemeClr val="tx1"/>
                </a:solidFill>
              </a:rPr>
              <a:t>К</a:t>
            </a:r>
            <a:r>
              <a:rPr lang="ru-RU" sz="1400" dirty="0" smtClean="0">
                <a:solidFill>
                  <a:schemeClr val="tx1"/>
                </a:solidFill>
              </a:rPr>
              <a:t>урбановым Б.К.  Военный комиссар провёл урок профориентации у старшеклассников.          В классах прошли Уроки мира.</a:t>
            </a:r>
            <a:endParaRPr lang="ru-RU" sz="1400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user\Desktop\1 сентября фото\IMG_309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476672"/>
            <a:ext cx="4104456" cy="2736304"/>
          </a:xfrm>
          <a:prstGeom prst="rect">
            <a:avLst/>
          </a:prstGeom>
          <a:noFill/>
        </p:spPr>
      </p:pic>
      <p:pic>
        <p:nvPicPr>
          <p:cNvPr id="1029" name="Picture 5" descr="C:\Users\user\Desktop\1 сентября фото\IMG_20200901_084404.jpg"/>
          <p:cNvPicPr>
            <a:picLocks noChangeAspect="1" noChangeArrowheads="1"/>
          </p:cNvPicPr>
          <p:nvPr/>
        </p:nvPicPr>
        <p:blipFill>
          <a:blip r:embed="rId3" cstate="print"/>
          <a:srcRect t="11596"/>
          <a:stretch>
            <a:fillRect/>
          </a:stretch>
        </p:blipFill>
        <p:spPr bwMode="auto">
          <a:xfrm>
            <a:off x="4788024" y="3717032"/>
            <a:ext cx="4139952" cy="2816932"/>
          </a:xfrm>
          <a:prstGeom prst="rect">
            <a:avLst/>
          </a:prstGeom>
          <a:noFill/>
        </p:spPr>
      </p:pic>
      <p:pic>
        <p:nvPicPr>
          <p:cNvPr id="1030" name="Picture 6" descr="C:\Users\user\Desktop\IMG_20200901_084638.jpg"/>
          <p:cNvPicPr>
            <a:picLocks noChangeAspect="1" noChangeArrowheads="1"/>
          </p:cNvPicPr>
          <p:nvPr/>
        </p:nvPicPr>
        <p:blipFill>
          <a:blip r:embed="rId4" cstate="print"/>
          <a:srcRect t="7547"/>
          <a:stretch>
            <a:fillRect/>
          </a:stretch>
        </p:blipFill>
        <p:spPr bwMode="auto">
          <a:xfrm>
            <a:off x="395536" y="3761188"/>
            <a:ext cx="3960440" cy="27461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4320480" cy="1143000"/>
          </a:xfrm>
        </p:spPr>
        <p:txBody>
          <a:bodyPr>
            <a:normAutofit/>
          </a:bodyPr>
          <a:lstStyle/>
          <a:p>
            <a:pPr algn="l"/>
            <a:r>
              <a:rPr lang="ru-RU" dirty="0" smtClean="0"/>
              <a:t>День учителя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00201"/>
            <a:ext cx="4572000" cy="1828800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При входе в школу наших любимых учителей ждал сюрприз: открытка с поздравлением и учительским календарём, стенгазета, видеоролик от кадет в фойе школы и букетики осенних цветов.</a:t>
            </a:r>
          </a:p>
          <a:p>
            <a:endParaRPr lang="ru-RU" dirty="0"/>
          </a:p>
        </p:txBody>
      </p:sp>
      <p:pic>
        <p:nvPicPr>
          <p:cNvPr id="7170" name="Picture 2" descr="C:\Users\user\Desktop\фото 2020-21\день учителя фото\IMG_20201005_07343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333375"/>
            <a:ext cx="4033143" cy="3024857"/>
          </a:xfrm>
          <a:prstGeom prst="rect">
            <a:avLst/>
          </a:prstGeom>
          <a:noFill/>
        </p:spPr>
      </p:pic>
      <p:pic>
        <p:nvPicPr>
          <p:cNvPr id="7171" name="Picture 3" descr="C:\Users\user\Desktop\фото 2020-21\день учителя фото\IMG_20201005_07562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3554110"/>
            <a:ext cx="3960688" cy="2970516"/>
          </a:xfrm>
          <a:prstGeom prst="rect">
            <a:avLst/>
          </a:prstGeom>
          <a:noFill/>
        </p:spPr>
      </p:pic>
      <p:pic>
        <p:nvPicPr>
          <p:cNvPr id="7172" name="Picture 4" descr="C:\Users\user\Desktop\фото 2020-21\день учителя фото\IMG_20201005_14260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3499768"/>
            <a:ext cx="4033143" cy="302485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4320480" cy="1143000"/>
          </a:xfrm>
        </p:spPr>
        <p:txBody>
          <a:bodyPr>
            <a:noAutofit/>
          </a:bodyPr>
          <a:lstStyle/>
          <a:p>
            <a:pPr algn="l"/>
            <a:r>
              <a:rPr lang="ru-RU" sz="3200" dirty="0" smtClean="0"/>
              <a:t>100-летию ТАССР</a:t>
            </a:r>
            <a:br>
              <a:rPr lang="ru-RU" sz="3200" dirty="0" smtClean="0"/>
            </a:br>
            <a:r>
              <a:rPr lang="ru-RU" sz="3200" dirty="0" smtClean="0"/>
              <a:t>«Соло </a:t>
            </a:r>
            <a:r>
              <a:rPr lang="ru-RU" sz="3200" dirty="0" err="1" smtClean="0"/>
              <a:t>Алсу</a:t>
            </a:r>
            <a:r>
              <a:rPr lang="ru-RU" sz="3200" dirty="0" smtClean="0"/>
              <a:t> Сафиной»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484784"/>
            <a:ext cx="4572000" cy="1944217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Автор проекта, Борисов Данил вместе с руководителем проекта Шаровой В.М. провели классные часы, посвящённые певице </a:t>
            </a:r>
            <a:r>
              <a:rPr lang="ru-RU" dirty="0" err="1" smtClean="0"/>
              <a:t>Алсу</a:t>
            </a:r>
            <a:r>
              <a:rPr lang="ru-RU" dirty="0" smtClean="0"/>
              <a:t>.</a:t>
            </a:r>
          </a:p>
          <a:p>
            <a:r>
              <a:rPr lang="ru-RU" dirty="0" smtClean="0"/>
              <a:t> В школьной группе </a:t>
            </a:r>
            <a:r>
              <a:rPr lang="en-US" dirty="0" smtClean="0"/>
              <a:t>VK</a:t>
            </a:r>
            <a:r>
              <a:rPr lang="ru-RU" dirty="0" smtClean="0"/>
              <a:t> «</a:t>
            </a:r>
            <a:r>
              <a:rPr lang="ru-RU" dirty="0" err="1" smtClean="0"/>
              <a:t>Бугульминские</a:t>
            </a:r>
            <a:r>
              <a:rPr lang="ru-RU" dirty="0" smtClean="0"/>
              <a:t> кадеты» был размещён видеоролик. </a:t>
            </a:r>
          </a:p>
          <a:p>
            <a:endParaRPr lang="ru-RU" dirty="0"/>
          </a:p>
        </p:txBody>
      </p:sp>
      <p:pic>
        <p:nvPicPr>
          <p:cNvPr id="8194" name="Picture 2" descr="C:\Users\user\Desktop\фото 2020-21\Алсу урок фото\IMG_20200923_115211.jpg"/>
          <p:cNvPicPr>
            <a:picLocks noChangeAspect="1" noChangeArrowheads="1"/>
          </p:cNvPicPr>
          <p:nvPr/>
        </p:nvPicPr>
        <p:blipFill>
          <a:blip r:embed="rId2" cstate="print"/>
          <a:srcRect t="9977"/>
          <a:stretch>
            <a:fillRect/>
          </a:stretch>
        </p:blipFill>
        <p:spPr bwMode="auto">
          <a:xfrm>
            <a:off x="4788024" y="333376"/>
            <a:ext cx="4105151" cy="2771670"/>
          </a:xfrm>
          <a:prstGeom prst="rect">
            <a:avLst/>
          </a:prstGeom>
          <a:noFill/>
        </p:spPr>
      </p:pic>
      <p:pic>
        <p:nvPicPr>
          <p:cNvPr id="8195" name="Picture 3" descr="C:\Users\user\Desktop\фото 2020-21\Алсу урок фото\IMG_20200923_135807.jpg"/>
          <p:cNvPicPr>
            <a:picLocks noChangeAspect="1" noChangeArrowheads="1"/>
          </p:cNvPicPr>
          <p:nvPr/>
        </p:nvPicPr>
        <p:blipFill>
          <a:blip r:embed="rId3" cstate="print"/>
          <a:srcRect t="5705" r="3610" b="6397"/>
          <a:stretch>
            <a:fillRect/>
          </a:stretch>
        </p:blipFill>
        <p:spPr bwMode="auto">
          <a:xfrm>
            <a:off x="4788023" y="3717032"/>
            <a:ext cx="4105151" cy="280759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1148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>Делаем </a:t>
            </a:r>
            <a:br>
              <a:rPr lang="ru-RU" dirty="0" smtClean="0"/>
            </a:br>
            <a:r>
              <a:rPr lang="ru-RU" dirty="0" smtClean="0"/>
              <a:t>город чище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00201"/>
            <a:ext cx="4572000" cy="1828800"/>
          </a:xfrm>
        </p:spPr>
        <p:txBody>
          <a:bodyPr>
            <a:normAutofit fontScale="55000" lnSpcReduction="20000"/>
          </a:bodyPr>
          <a:lstStyle/>
          <a:p>
            <a:r>
              <a:rPr lang="ru-RU" dirty="0" smtClean="0"/>
              <a:t>В сентябре-октябре с деревьев облетают листья. Это очень красиво, но когда начнутся дожди, вся листва превратится в грязь. Поэтому в течение всего осеннего периода кадеты убирают листву вокруг школы, чтобы прохожие ходили по чистым тротуарам.</a:t>
            </a:r>
          </a:p>
          <a:p>
            <a:endParaRPr lang="ru-RU" dirty="0"/>
          </a:p>
        </p:txBody>
      </p:sp>
      <p:pic>
        <p:nvPicPr>
          <p:cNvPr id="2050" name="Picture 2" descr="C:\Users\user\Desktop\фото 2020-21\субботник сентябрь\IMG_20201002_160150.jpg"/>
          <p:cNvPicPr>
            <a:picLocks noChangeAspect="1" noChangeArrowheads="1"/>
          </p:cNvPicPr>
          <p:nvPr/>
        </p:nvPicPr>
        <p:blipFill>
          <a:blip r:embed="rId2" cstate="print"/>
          <a:srcRect l="11614" t="7966" r="8379" b="18066"/>
          <a:stretch>
            <a:fillRect/>
          </a:stretch>
        </p:blipFill>
        <p:spPr bwMode="auto">
          <a:xfrm>
            <a:off x="4932735" y="333375"/>
            <a:ext cx="3960440" cy="2746119"/>
          </a:xfrm>
          <a:prstGeom prst="rect">
            <a:avLst/>
          </a:prstGeom>
          <a:noFill/>
        </p:spPr>
      </p:pic>
      <p:pic>
        <p:nvPicPr>
          <p:cNvPr id="2051" name="Picture 3" descr="C:\Users\user\Desktop\фото 2020-21\субботник сентябрь\IMG-20201006-WA0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3608115"/>
            <a:ext cx="3888680" cy="2916510"/>
          </a:xfrm>
          <a:prstGeom prst="rect">
            <a:avLst/>
          </a:prstGeom>
          <a:noFill/>
        </p:spPr>
      </p:pic>
      <p:pic>
        <p:nvPicPr>
          <p:cNvPr id="2052" name="Picture 4" descr="C:\Users\user\Desktop\фото 2020-21\субботник сентябрь\IMG-20201006-WA000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041" y="3607779"/>
            <a:ext cx="3961134" cy="291684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4320480" cy="922114"/>
          </a:xfrm>
        </p:spPr>
        <p:txBody>
          <a:bodyPr>
            <a:normAutofit/>
          </a:bodyPr>
          <a:lstStyle/>
          <a:p>
            <a:pPr algn="l"/>
            <a:r>
              <a:rPr lang="ru-RU" dirty="0" err="1" smtClean="0"/>
              <a:t>Казарла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68760"/>
            <a:ext cx="4572000" cy="2160241"/>
          </a:xfrm>
        </p:spPr>
        <p:txBody>
          <a:bodyPr>
            <a:normAutofit fontScale="55000" lnSpcReduction="20000"/>
          </a:bodyPr>
          <a:lstStyle/>
          <a:p>
            <a:r>
              <a:rPr lang="ru-RU" dirty="0" smtClean="0"/>
              <a:t>В школе прошли ежегодные соревнования  Общероссийской общественной организации развития традиционного военного искусства  рубки шашкой "</a:t>
            </a:r>
            <a:r>
              <a:rPr lang="ru-RU" dirty="0" err="1" smtClean="0"/>
              <a:t>Казарла</a:t>
            </a:r>
            <a:r>
              <a:rPr lang="ru-RU" dirty="0" smtClean="0"/>
              <a:t>". Мероприятие было организовано совместно с представителями казачества Бугульмы. Победители получили грамоты и призы.</a:t>
            </a:r>
          </a:p>
          <a:p>
            <a:endParaRPr lang="ru-RU" dirty="0"/>
          </a:p>
        </p:txBody>
      </p:sp>
      <p:pic>
        <p:nvPicPr>
          <p:cNvPr id="1026" name="Picture 2" descr="C:\Users\user\Desktop\казарла\IMG-20201010-WA0004.jpg"/>
          <p:cNvPicPr>
            <a:picLocks noChangeAspect="1" noChangeArrowheads="1"/>
          </p:cNvPicPr>
          <p:nvPr/>
        </p:nvPicPr>
        <p:blipFill>
          <a:blip r:embed="rId2" cstate="print"/>
          <a:srcRect t="9304"/>
          <a:stretch>
            <a:fillRect/>
          </a:stretch>
        </p:blipFill>
        <p:spPr bwMode="auto">
          <a:xfrm>
            <a:off x="4888681" y="3429000"/>
            <a:ext cx="4004495" cy="3095625"/>
          </a:xfrm>
          <a:prstGeom prst="rect">
            <a:avLst/>
          </a:prstGeom>
          <a:noFill/>
        </p:spPr>
      </p:pic>
      <p:pic>
        <p:nvPicPr>
          <p:cNvPr id="1027" name="Picture 3" descr="C:\Users\user\Desktop\казарла\IMG-20201012-WA0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333376"/>
            <a:ext cx="4033142" cy="2681409"/>
          </a:xfrm>
          <a:prstGeom prst="rect">
            <a:avLst/>
          </a:prstGeom>
          <a:noFill/>
        </p:spPr>
      </p:pic>
      <p:pic>
        <p:nvPicPr>
          <p:cNvPr id="1028" name="Picture 4" descr="C:\Users\user\Desktop\казарла\IMG-20201010-WA0006.jpg"/>
          <p:cNvPicPr>
            <a:picLocks noChangeAspect="1" noChangeArrowheads="1"/>
          </p:cNvPicPr>
          <p:nvPr/>
        </p:nvPicPr>
        <p:blipFill>
          <a:blip r:embed="rId4" cstate="print"/>
          <a:srcRect t="10614"/>
          <a:stretch>
            <a:fillRect/>
          </a:stretch>
        </p:blipFill>
        <p:spPr bwMode="auto">
          <a:xfrm>
            <a:off x="395287" y="3429000"/>
            <a:ext cx="3961215" cy="30956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288" y="274638"/>
            <a:ext cx="4176712" cy="994122"/>
          </a:xfrm>
        </p:spPr>
        <p:txBody>
          <a:bodyPr>
            <a:noAutofit/>
          </a:bodyPr>
          <a:lstStyle/>
          <a:p>
            <a:pPr algn="l"/>
            <a:r>
              <a:rPr lang="ru-RU" sz="2800" dirty="0" smtClean="0"/>
              <a:t>Урок мужества с воином-интернационалистом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196752"/>
            <a:ext cx="4572000" cy="2232248"/>
          </a:xfrm>
        </p:spPr>
        <p:txBody>
          <a:bodyPr>
            <a:normAutofit lnSpcReduction="10000"/>
          </a:bodyPr>
          <a:lstStyle/>
          <a:p>
            <a:r>
              <a:rPr lang="ru-RU" sz="1600" dirty="0" smtClean="0"/>
              <a:t>Участник боевых действий в Афганистане Марат </a:t>
            </a:r>
            <a:r>
              <a:rPr lang="ru-RU" sz="1600" dirty="0" err="1" smtClean="0"/>
              <a:t>Идрисович</a:t>
            </a:r>
            <a:r>
              <a:rPr lang="ru-RU" sz="1600" dirty="0" smtClean="0"/>
              <a:t> </a:t>
            </a:r>
            <a:r>
              <a:rPr lang="ru-RU" sz="1600" dirty="0" err="1" smtClean="0"/>
              <a:t>Шайхутдинов</a:t>
            </a:r>
            <a:r>
              <a:rPr lang="ru-RU" sz="1600" dirty="0" smtClean="0"/>
              <a:t> частый гость кадет.</a:t>
            </a:r>
          </a:p>
          <a:p>
            <a:r>
              <a:rPr lang="ru-RU" sz="1600" dirty="0" smtClean="0"/>
              <a:t>На очередной встрече с семиклассниками, он рассказал кадетам о тех страшных событиях, о том, что такое ВОИНСКИЙ ДОЛГ и ВЕРНОСТЬ ПРИСЯГЕ, об армейских буднях. Многим ребятам эта встреча поможет в определении их будущей профессии военного.</a:t>
            </a:r>
            <a:endParaRPr lang="ru-RU" sz="1600" dirty="0"/>
          </a:p>
        </p:txBody>
      </p:sp>
      <p:pic>
        <p:nvPicPr>
          <p:cNvPr id="1026" name="Picture 2" descr="C:\Users\user\Desktop\Урок мужества Афганистан\IMG_3543.JPG"/>
          <p:cNvPicPr>
            <a:picLocks noChangeAspect="1" noChangeArrowheads="1"/>
          </p:cNvPicPr>
          <p:nvPr/>
        </p:nvPicPr>
        <p:blipFill>
          <a:blip r:embed="rId2" cstate="print"/>
          <a:srcRect l="18900" t="17313"/>
          <a:stretch>
            <a:fillRect/>
          </a:stretch>
        </p:blipFill>
        <p:spPr bwMode="auto">
          <a:xfrm>
            <a:off x="4762568" y="333374"/>
            <a:ext cx="4130607" cy="2807593"/>
          </a:xfrm>
          <a:prstGeom prst="rect">
            <a:avLst/>
          </a:prstGeom>
          <a:noFill/>
        </p:spPr>
      </p:pic>
      <p:pic>
        <p:nvPicPr>
          <p:cNvPr id="4" name="Picture 2" descr="C:\Users\user\Desktop\Урок мужества Афганистан\WA2gYWrLUL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3429000"/>
            <a:ext cx="4127500" cy="3095625"/>
          </a:xfrm>
          <a:prstGeom prst="rect">
            <a:avLst/>
          </a:prstGeom>
          <a:noFill/>
        </p:spPr>
      </p:pic>
      <p:pic>
        <p:nvPicPr>
          <p:cNvPr id="5" name="Picture 3" descr="C:\Users\user\Desktop\Урок мужества Афганистан\6vgqzRfCNbg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65675" y="3429000"/>
            <a:ext cx="4127500" cy="30956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548680"/>
            <a:ext cx="432048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>ЮИД «Засветись!»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00201"/>
            <a:ext cx="4572000" cy="1828800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ЮИД овцы в 5-х классах провели беседу с видеофильмом и презентацией о том, как можно быть заметным на дорогах в тёмное время суток и проверили наличие светоотражающих элементов на одежде и рюкзаках кадет.</a:t>
            </a:r>
          </a:p>
          <a:p>
            <a:endParaRPr lang="ru-RU" dirty="0"/>
          </a:p>
        </p:txBody>
      </p:sp>
      <p:pic>
        <p:nvPicPr>
          <p:cNvPr id="4" name="Picture 3" descr="C:\Users\user\Desktop\засветьс фото\IMG_20201021_130531.jpg"/>
          <p:cNvPicPr>
            <a:picLocks noChangeAspect="1" noChangeArrowheads="1"/>
          </p:cNvPicPr>
          <p:nvPr/>
        </p:nvPicPr>
        <p:blipFill>
          <a:blip r:embed="rId2" cstate="print"/>
          <a:srcRect l="10059" t="30362" r="29599" b="13928"/>
          <a:stretch>
            <a:fillRect/>
          </a:stretch>
        </p:blipFill>
        <p:spPr bwMode="auto">
          <a:xfrm>
            <a:off x="4788719" y="333375"/>
            <a:ext cx="4104456" cy="2842074"/>
          </a:xfrm>
          <a:prstGeom prst="rect">
            <a:avLst/>
          </a:prstGeom>
          <a:noFill/>
        </p:spPr>
      </p:pic>
      <p:pic>
        <p:nvPicPr>
          <p:cNvPr id="2050" name="Picture 2" descr="C:\Users\user\Desktop\засветьс фото\IMG_20201021_131055.jpg"/>
          <p:cNvPicPr>
            <a:picLocks noChangeAspect="1" noChangeArrowheads="1"/>
          </p:cNvPicPr>
          <p:nvPr/>
        </p:nvPicPr>
        <p:blipFill>
          <a:blip r:embed="rId3" cstate="print"/>
          <a:srcRect t="4434"/>
          <a:stretch>
            <a:fillRect/>
          </a:stretch>
        </p:blipFill>
        <p:spPr bwMode="auto">
          <a:xfrm>
            <a:off x="395287" y="3717032"/>
            <a:ext cx="3917137" cy="2807593"/>
          </a:xfrm>
          <a:prstGeom prst="rect">
            <a:avLst/>
          </a:prstGeom>
          <a:noFill/>
        </p:spPr>
      </p:pic>
      <p:pic>
        <p:nvPicPr>
          <p:cNvPr id="2051" name="Picture 3" descr="C:\Users\user\Desktop\засветьс фото\IMG_20201023_130534.jpg"/>
          <p:cNvPicPr>
            <a:picLocks noChangeAspect="1" noChangeArrowheads="1"/>
          </p:cNvPicPr>
          <p:nvPr/>
        </p:nvPicPr>
        <p:blipFill>
          <a:blip r:embed="rId4" cstate="print"/>
          <a:srcRect l="17325" t="20222" b="3848"/>
          <a:stretch>
            <a:fillRect/>
          </a:stretch>
        </p:blipFill>
        <p:spPr bwMode="auto">
          <a:xfrm>
            <a:off x="4788024" y="3696958"/>
            <a:ext cx="4105151" cy="282766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432048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>Компьютерный спорт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00201"/>
            <a:ext cx="4572000" cy="1828800"/>
          </a:xfrm>
        </p:spPr>
        <p:txBody>
          <a:bodyPr>
            <a:normAutofit fontScale="40000" lnSpcReduction="20000"/>
          </a:bodyPr>
          <a:lstStyle/>
          <a:p>
            <a:r>
              <a:rPr lang="ru-RU" dirty="0" smtClean="0"/>
              <a:t>Активисты Совета кадет в 5-7 классах провели школьные соревнования по </a:t>
            </a:r>
            <a:r>
              <a:rPr lang="ru-RU" dirty="0" err="1" smtClean="0"/>
              <a:t>киберспорту</a:t>
            </a:r>
            <a:r>
              <a:rPr lang="ru-RU" dirty="0" smtClean="0"/>
              <a:t> «Компьютерный спорт». Целью подобных соревнований является: вместо запрета и отрицания видеоигр направить это детское увлечение в позитивное русло.</a:t>
            </a:r>
          </a:p>
          <a:p>
            <a:r>
              <a:rPr lang="ru-RU" dirty="0" smtClean="0"/>
              <a:t>Организаторы соревнований объяснили кадетам правила игры, которые учат ребят быть честными и корректными в сети интернет, учитывать безопасное для здоровья время прохождения игры.</a:t>
            </a:r>
          </a:p>
          <a:p>
            <a:r>
              <a:rPr lang="ru-RU" dirty="0" smtClean="0"/>
              <a:t>Победители получили сладкие призы и дипломы.</a:t>
            </a:r>
          </a:p>
          <a:p>
            <a:endParaRPr lang="ru-RU" dirty="0"/>
          </a:p>
        </p:txBody>
      </p:sp>
      <p:pic>
        <p:nvPicPr>
          <p:cNvPr id="1028" name="Picture 4" descr="C:\Users\user\Desktop\киберспорт\IMG_356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53223" y="333375"/>
            <a:ext cx="4139952" cy="2759968"/>
          </a:xfrm>
          <a:prstGeom prst="rect">
            <a:avLst/>
          </a:prstGeom>
          <a:noFill/>
        </p:spPr>
      </p:pic>
      <p:pic>
        <p:nvPicPr>
          <p:cNvPr id="1029" name="Picture 5" descr="C:\Users\user\Desktop\киберспорт\IMG_357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3789040"/>
            <a:ext cx="4103378" cy="2735585"/>
          </a:xfrm>
          <a:prstGeom prst="rect">
            <a:avLst/>
          </a:prstGeom>
          <a:noFill/>
        </p:spPr>
      </p:pic>
      <p:pic>
        <p:nvPicPr>
          <p:cNvPr id="1030" name="Picture 6" descr="C:\Users\user\Desktop\киберспорт\IMG_357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9798" y="3789040"/>
            <a:ext cx="4103378" cy="273558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432048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ru-RU" b="1" dirty="0" smtClean="0"/>
              <a:t>Присоединяйся</a:t>
            </a:r>
            <a:br>
              <a:rPr lang="ru-RU" b="1" dirty="0" smtClean="0"/>
            </a:br>
            <a:r>
              <a:rPr lang="ru-RU" b="1" dirty="0" smtClean="0"/>
              <a:t> в ряды РДШ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00201"/>
            <a:ext cx="4572000" cy="1828800"/>
          </a:xfrm>
        </p:spPr>
        <p:txBody>
          <a:bodyPr>
            <a:normAutofit fontScale="47500" lnSpcReduction="20000"/>
          </a:bodyPr>
          <a:lstStyle/>
          <a:p>
            <a:r>
              <a:rPr lang="ru-RU" dirty="0" smtClean="0"/>
              <a:t>В рамках акции в 5Б классе прошло занятие с педагогом-организатором школы. Кадеты посмотрели фильм и презентацию об организации, познакомились с руководителем, уставом и направлениями работы, с атрибутикой организации, узнали, как и где можно зарегистрироваться в РДШ и в каких конкурсах можно принять участие.  Разучили Гимн РДШ.</a:t>
            </a:r>
          </a:p>
          <a:p>
            <a:endParaRPr lang="ru-RU" dirty="0"/>
          </a:p>
        </p:txBody>
      </p:sp>
      <p:pic>
        <p:nvPicPr>
          <p:cNvPr id="1026" name="Picture 2" descr="C:\Users\user\Desktop\РДШ присоединяйся\IMG_20201012_115830.jpg"/>
          <p:cNvPicPr>
            <a:picLocks noChangeAspect="1" noChangeArrowheads="1"/>
          </p:cNvPicPr>
          <p:nvPr/>
        </p:nvPicPr>
        <p:blipFill>
          <a:blip r:embed="rId2" cstate="print"/>
          <a:srcRect l="9272" t="16990" r="8601" b="10598"/>
          <a:stretch>
            <a:fillRect/>
          </a:stretch>
        </p:blipFill>
        <p:spPr bwMode="auto">
          <a:xfrm>
            <a:off x="4756437" y="333375"/>
            <a:ext cx="4136738" cy="2735585"/>
          </a:xfrm>
          <a:prstGeom prst="rect">
            <a:avLst/>
          </a:prstGeom>
          <a:noFill/>
        </p:spPr>
      </p:pic>
      <p:pic>
        <p:nvPicPr>
          <p:cNvPr id="1027" name="Picture 3" descr="C:\Users\user\Desktop\РДШ присоединяйся\IMG_20201019_140624.jpg"/>
          <p:cNvPicPr>
            <a:picLocks noChangeAspect="1" noChangeArrowheads="1"/>
          </p:cNvPicPr>
          <p:nvPr/>
        </p:nvPicPr>
        <p:blipFill>
          <a:blip r:embed="rId3" cstate="print"/>
          <a:srcRect l="18232" t="11741" r="20128" b="27876"/>
          <a:stretch>
            <a:fillRect/>
          </a:stretch>
        </p:blipFill>
        <p:spPr bwMode="auto">
          <a:xfrm>
            <a:off x="358510" y="3573016"/>
            <a:ext cx="4017468" cy="2951609"/>
          </a:xfrm>
          <a:prstGeom prst="rect">
            <a:avLst/>
          </a:prstGeom>
          <a:noFill/>
        </p:spPr>
      </p:pic>
      <p:pic>
        <p:nvPicPr>
          <p:cNvPr id="1028" name="Picture 4" descr="C:\Users\user\Desktop\РДШ присоединяйся\IMG_20201014_122248.jpg"/>
          <p:cNvPicPr>
            <a:picLocks noChangeAspect="1" noChangeArrowheads="1"/>
          </p:cNvPicPr>
          <p:nvPr/>
        </p:nvPicPr>
        <p:blipFill>
          <a:blip r:embed="rId4" cstate="print"/>
          <a:srcRect t="4652"/>
          <a:stretch>
            <a:fillRect/>
          </a:stretch>
        </p:blipFill>
        <p:spPr bwMode="auto">
          <a:xfrm>
            <a:off x="4764980" y="3573016"/>
            <a:ext cx="4127500" cy="29516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432048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>День рождения РДШ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00201"/>
            <a:ext cx="4572000" cy="1828800"/>
          </a:xfrm>
        </p:spPr>
        <p:txBody>
          <a:bodyPr>
            <a:normAutofit fontScale="55000" lnSpcReduction="20000"/>
          </a:bodyPr>
          <a:lstStyle/>
          <a:p>
            <a:r>
              <a:rPr lang="ru-RU" dirty="0" smtClean="0"/>
              <a:t>Кадеты отметили 5-летие РДШ и провели «День самоуправления». Активисты выступили в роли учителей, подготовили  и провели занимательные уроки: биологии, изобразительного искусства,  музыки, математики, строевой подготовки и ОБЖ для младших кадет. </a:t>
            </a:r>
          </a:p>
          <a:p>
            <a:endParaRPr lang="ru-RU" dirty="0"/>
          </a:p>
        </p:txBody>
      </p:sp>
      <p:pic>
        <p:nvPicPr>
          <p:cNvPr id="2050" name="Picture 2" descr="C:\Users\user\Desktop\самоуправление уроки\IMG_20201009_104821.jpg"/>
          <p:cNvPicPr>
            <a:picLocks noChangeAspect="1" noChangeArrowheads="1"/>
          </p:cNvPicPr>
          <p:nvPr/>
        </p:nvPicPr>
        <p:blipFill>
          <a:blip r:embed="rId2" cstate="print"/>
          <a:srcRect l="28140" t="12816" r="3204" b="23105"/>
          <a:stretch>
            <a:fillRect/>
          </a:stretch>
        </p:blipFill>
        <p:spPr bwMode="auto">
          <a:xfrm>
            <a:off x="395287" y="3573016"/>
            <a:ext cx="4216583" cy="2951609"/>
          </a:xfrm>
          <a:prstGeom prst="rect">
            <a:avLst/>
          </a:prstGeom>
          <a:noFill/>
        </p:spPr>
      </p:pic>
      <p:pic>
        <p:nvPicPr>
          <p:cNvPr id="2051" name="Picture 3" descr="C:\Users\user\Desktop\самоуправление уроки\IMG_20201008_11574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3553774"/>
            <a:ext cx="3961135" cy="2970851"/>
          </a:xfrm>
          <a:prstGeom prst="rect">
            <a:avLst/>
          </a:prstGeom>
          <a:noFill/>
        </p:spPr>
      </p:pic>
      <p:pic>
        <p:nvPicPr>
          <p:cNvPr id="1026" name="Picture 2" descr="C:\Users\user\Desktop\самоуправление уроки\IMG_20201026_140851.jpg"/>
          <p:cNvPicPr>
            <a:picLocks noChangeAspect="1" noChangeArrowheads="1"/>
          </p:cNvPicPr>
          <p:nvPr/>
        </p:nvPicPr>
        <p:blipFill>
          <a:blip r:embed="rId4" cstate="print"/>
          <a:srcRect l="9178" t="11111" r="9155" b="13333"/>
          <a:stretch>
            <a:fillRect/>
          </a:stretch>
        </p:blipFill>
        <p:spPr bwMode="auto">
          <a:xfrm>
            <a:off x="4950714" y="333374"/>
            <a:ext cx="3942461" cy="273558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33375"/>
            <a:ext cx="4258568" cy="1143000"/>
          </a:xfrm>
        </p:spPr>
        <p:txBody>
          <a:bodyPr>
            <a:normAutofit fontScale="90000"/>
          </a:bodyPr>
          <a:lstStyle/>
          <a:p>
            <a:pPr algn="l"/>
            <a:r>
              <a:rPr lang="ru-RU" b="1" dirty="0" smtClean="0"/>
              <a:t>Музейный урок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908720"/>
            <a:ext cx="4572000" cy="2520281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Участники отряда Музейное дело провели для кадет 5 класса урок краеведения в школьном музее. Они рассказали кадетам о героическом прошлом  и знаменитых людях нашего города, показали экспонаты музея с пояснениями и историей каждого из них.</a:t>
            </a:r>
          </a:p>
        </p:txBody>
      </p:sp>
      <p:pic>
        <p:nvPicPr>
          <p:cNvPr id="1026" name="Picture 2" descr="C:\Users\user\Desktop\музей 5 класс\IMG_20201030_09104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39" y="333375"/>
            <a:ext cx="3961135" cy="2970851"/>
          </a:xfrm>
          <a:prstGeom prst="rect">
            <a:avLst/>
          </a:prstGeom>
          <a:noFill/>
        </p:spPr>
      </p:pic>
      <p:pic>
        <p:nvPicPr>
          <p:cNvPr id="1027" name="Picture 3" descr="C:\Users\user\Desktop\музей 5 класс\IMG_20201030_0912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9" y="3500103"/>
            <a:ext cx="4032696" cy="3024522"/>
          </a:xfrm>
          <a:prstGeom prst="rect">
            <a:avLst/>
          </a:prstGeom>
          <a:noFill/>
        </p:spPr>
      </p:pic>
      <p:pic>
        <p:nvPicPr>
          <p:cNvPr id="1028" name="Picture 4" descr="C:\Users\user\Desktop\музей 5 класс\IMG_20201030_09164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040" y="3553774"/>
            <a:ext cx="3961135" cy="29708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76672"/>
            <a:ext cx="4320480" cy="418058"/>
          </a:xfrm>
        </p:spPr>
        <p:txBody>
          <a:bodyPr>
            <a:noAutofit/>
          </a:bodyPr>
          <a:lstStyle/>
          <a:p>
            <a:pPr algn="l"/>
            <a:r>
              <a:rPr lang="ru-RU" sz="3200" dirty="0" smtClean="0"/>
              <a:t>Международный  день борьбы с терроризмом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288" y="1268760"/>
            <a:ext cx="4176712" cy="2160240"/>
          </a:xfrm>
        </p:spPr>
        <p:txBody>
          <a:bodyPr lIns="0" tIns="0" rIns="0" bIns="0">
            <a:noAutofit/>
          </a:bodyPr>
          <a:lstStyle/>
          <a:p>
            <a:pPr marL="0" indent="0">
              <a:buNone/>
            </a:pPr>
            <a:r>
              <a:rPr lang="ru-RU" sz="1400" dirty="0" smtClean="0"/>
              <a:t>Специалист ГО и ЧС </a:t>
            </a:r>
            <a:r>
              <a:rPr lang="ru-RU" sz="1400" dirty="0" err="1" smtClean="0"/>
              <a:t>Табакова</a:t>
            </a:r>
            <a:r>
              <a:rPr lang="ru-RU" sz="1400" dirty="0" smtClean="0"/>
              <a:t> Л.А. рассказала </a:t>
            </a:r>
          </a:p>
          <a:p>
            <a:pPr>
              <a:buNone/>
            </a:pPr>
            <a:r>
              <a:rPr lang="ru-RU" sz="1400" dirty="0" smtClean="0"/>
              <a:t>кадетам  6 и 8 классов о теракте, который потряс весь</a:t>
            </a:r>
          </a:p>
          <a:p>
            <a:pPr>
              <a:buNone/>
            </a:pPr>
            <a:r>
              <a:rPr lang="ru-RU" sz="1400" dirty="0" smtClean="0"/>
              <a:t>мир 1 сентября  2004 года в школе г.Беслан. Ребята </a:t>
            </a:r>
          </a:p>
          <a:p>
            <a:pPr>
              <a:buNone/>
            </a:pPr>
            <a:r>
              <a:rPr lang="ru-RU" sz="1400" dirty="0" smtClean="0"/>
              <a:t>вспомнили о поведении в случае чрезвычайной </a:t>
            </a:r>
          </a:p>
          <a:p>
            <a:pPr>
              <a:buNone/>
            </a:pPr>
            <a:r>
              <a:rPr lang="ru-RU" sz="1400" dirty="0" smtClean="0"/>
              <a:t>ситуации и дружно ответили на все вопросы, </a:t>
            </a:r>
          </a:p>
          <a:p>
            <a:pPr>
              <a:buNone/>
            </a:pPr>
            <a:r>
              <a:rPr lang="ru-RU" sz="1400" dirty="0" smtClean="0"/>
              <a:t>предложенной Ларисой Александровной, викторины.</a:t>
            </a:r>
          </a:p>
          <a:p>
            <a:pPr>
              <a:buNone/>
            </a:pPr>
            <a:r>
              <a:rPr lang="ru-RU" sz="1400" dirty="0" smtClean="0"/>
              <a:t>Во всех классах прошли классные часы памяти  жертв </a:t>
            </a:r>
          </a:p>
          <a:p>
            <a:pPr>
              <a:buNone/>
            </a:pPr>
            <a:r>
              <a:rPr lang="ru-RU" sz="1400" dirty="0" smtClean="0"/>
              <a:t>трагедии</a:t>
            </a:r>
          </a:p>
          <a:p>
            <a:pPr>
              <a:buNone/>
            </a:pPr>
            <a:endParaRPr lang="ru-RU" sz="1600" dirty="0" smtClean="0"/>
          </a:p>
          <a:p>
            <a:pPr>
              <a:buNone/>
            </a:pPr>
            <a:endParaRPr lang="ru-RU" sz="1600" dirty="0"/>
          </a:p>
        </p:txBody>
      </p:sp>
      <p:pic>
        <p:nvPicPr>
          <p:cNvPr id="1026" name="Picture 2" descr="C:\Users\user\Desktop\фото 2020-21\беслан фото\IMG_3162.JPG"/>
          <p:cNvPicPr>
            <a:picLocks noChangeAspect="1" noChangeArrowheads="1"/>
          </p:cNvPicPr>
          <p:nvPr/>
        </p:nvPicPr>
        <p:blipFill>
          <a:blip r:embed="rId2" cstate="print"/>
          <a:srcRect l="9075" t="21173" r="23509" b="8254"/>
          <a:stretch>
            <a:fillRect/>
          </a:stretch>
        </p:blipFill>
        <p:spPr bwMode="auto">
          <a:xfrm>
            <a:off x="4766959" y="3645025"/>
            <a:ext cx="4126216" cy="2879600"/>
          </a:xfrm>
          <a:prstGeom prst="rect">
            <a:avLst/>
          </a:prstGeom>
          <a:noFill/>
        </p:spPr>
      </p:pic>
      <p:pic>
        <p:nvPicPr>
          <p:cNvPr id="1027" name="Picture 3" descr="C:\Users\user\Desktop\фото 2020-21\беслан фото\IMG_3177.JPG"/>
          <p:cNvPicPr>
            <a:picLocks noChangeAspect="1" noChangeArrowheads="1"/>
          </p:cNvPicPr>
          <p:nvPr/>
        </p:nvPicPr>
        <p:blipFill>
          <a:blip r:embed="rId3" cstate="print"/>
          <a:srcRect l="11011" t="30279" r="35771" b="11915"/>
          <a:stretch>
            <a:fillRect/>
          </a:stretch>
        </p:blipFill>
        <p:spPr bwMode="auto">
          <a:xfrm>
            <a:off x="395288" y="3645024"/>
            <a:ext cx="3976592" cy="2879601"/>
          </a:xfrm>
          <a:prstGeom prst="rect">
            <a:avLst/>
          </a:prstGeom>
          <a:noFill/>
        </p:spPr>
      </p:pic>
      <p:pic>
        <p:nvPicPr>
          <p:cNvPr id="1028" name="Picture 4" descr="C:\Users\user\Desktop\фото 2020-21\беслан фото\IMG_3151.JPG"/>
          <p:cNvPicPr>
            <a:picLocks noChangeAspect="1" noChangeArrowheads="1"/>
          </p:cNvPicPr>
          <p:nvPr/>
        </p:nvPicPr>
        <p:blipFill>
          <a:blip r:embed="rId4" cstate="print"/>
          <a:srcRect l="25588" t="22832" r="9838" b="7476"/>
          <a:stretch>
            <a:fillRect/>
          </a:stretch>
        </p:blipFill>
        <p:spPr bwMode="auto">
          <a:xfrm>
            <a:off x="4788024" y="333376"/>
            <a:ext cx="4105150" cy="295370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432048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>Классные встречи</a:t>
            </a:r>
            <a:br>
              <a:rPr lang="ru-RU" dirty="0" smtClean="0"/>
            </a:br>
            <a:r>
              <a:rPr lang="ru-RU" dirty="0" smtClean="0"/>
              <a:t>100-летию ТАССР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484784"/>
            <a:ext cx="4572000" cy="2116831"/>
          </a:xfrm>
        </p:spPr>
        <p:txBody>
          <a:bodyPr>
            <a:normAutofit fontScale="55000" lnSpcReduction="20000"/>
          </a:bodyPr>
          <a:lstStyle/>
          <a:p>
            <a:r>
              <a:rPr lang="ru-RU" dirty="0" smtClean="0"/>
              <a:t>Кадеты 8 класса Борисов Данил                           и </a:t>
            </a:r>
            <a:r>
              <a:rPr lang="ru-RU" dirty="0" err="1" smtClean="0"/>
              <a:t>Хуснутдинов</a:t>
            </a:r>
            <a:r>
              <a:rPr lang="ru-RU" dirty="0" smtClean="0"/>
              <a:t> </a:t>
            </a:r>
            <a:r>
              <a:rPr lang="ru-RU" dirty="0" err="1" smtClean="0"/>
              <a:t>Ратмир</a:t>
            </a:r>
            <a:r>
              <a:rPr lang="ru-RU" dirty="0" smtClean="0"/>
              <a:t> посетили мастерскую художника Лукьяненко Я.Я. </a:t>
            </a:r>
          </a:p>
          <a:p>
            <a:r>
              <a:rPr lang="ru-RU" dirty="0" smtClean="0"/>
              <a:t>Художник, влюблённый в небо, рассказал о себе и ответил на предложенные вопросы. </a:t>
            </a:r>
          </a:p>
          <a:p>
            <a:r>
              <a:rPr lang="ru-RU" dirty="0" err="1" smtClean="0"/>
              <a:t>Видеоинтервью</a:t>
            </a:r>
            <a:r>
              <a:rPr lang="ru-RU" dirty="0" smtClean="0"/>
              <a:t> разместили в группе ВК «</a:t>
            </a:r>
            <a:r>
              <a:rPr lang="ru-RU" dirty="0" err="1" smtClean="0"/>
              <a:t>Бугульминские</a:t>
            </a:r>
            <a:r>
              <a:rPr lang="ru-RU" smtClean="0"/>
              <a:t> кадеты».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1026" name="Picture 2" descr="C:\Users\user\Desktop\Лукьяненко\Лукьяненко фото\IMG_357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3740150"/>
            <a:ext cx="4176712" cy="2784475"/>
          </a:xfrm>
          <a:prstGeom prst="rect">
            <a:avLst/>
          </a:prstGeom>
          <a:noFill/>
        </p:spPr>
      </p:pic>
      <p:pic>
        <p:nvPicPr>
          <p:cNvPr id="1027" name="Picture 3" descr="C:\Users\user\Desktop\Лукьяненко\Лукьяненко фото\IMG_36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53223" y="3764657"/>
            <a:ext cx="4139952" cy="2759968"/>
          </a:xfrm>
          <a:prstGeom prst="rect">
            <a:avLst/>
          </a:prstGeom>
          <a:noFill/>
        </p:spPr>
      </p:pic>
      <p:pic>
        <p:nvPicPr>
          <p:cNvPr id="1028" name="Picture 4" descr="C:\Users\user\Desktop\Лукьяненко\Лукьяненко фото\IMG_20201030_14493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65676" y="333376"/>
            <a:ext cx="4127499" cy="30956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288" y="333374"/>
            <a:ext cx="4176712" cy="1084263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>Окончание 2-й мировой войны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288" y="1484784"/>
            <a:ext cx="4176712" cy="194421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600" dirty="0" smtClean="0"/>
              <a:t>Кадеты провели Уроки мужества. </a:t>
            </a:r>
          </a:p>
          <a:p>
            <a:pPr>
              <a:buNone/>
            </a:pPr>
            <a:r>
              <a:rPr lang="ru-RU" sz="1600" dirty="0" smtClean="0"/>
              <a:t>Десятиклассники почтили память Героя </a:t>
            </a:r>
          </a:p>
          <a:p>
            <a:pPr>
              <a:buNone/>
            </a:pPr>
            <a:r>
              <a:rPr lang="ru-RU" sz="1600" dirty="0" smtClean="0"/>
              <a:t>Советского Союза </a:t>
            </a:r>
            <a:r>
              <a:rPr lang="ru-RU" sz="1600" dirty="0" err="1" smtClean="0"/>
              <a:t>Газинура</a:t>
            </a:r>
            <a:r>
              <a:rPr lang="ru-RU" sz="1600" dirty="0" smtClean="0"/>
              <a:t> </a:t>
            </a:r>
            <a:r>
              <a:rPr lang="ru-RU" sz="1600" dirty="0" err="1" smtClean="0"/>
              <a:t>Гафиатуллина</a:t>
            </a:r>
            <a:r>
              <a:rPr lang="ru-RU" sz="1600" dirty="0" smtClean="0"/>
              <a:t>, </a:t>
            </a:r>
          </a:p>
          <a:p>
            <a:pPr>
              <a:buNone/>
            </a:pPr>
            <a:r>
              <a:rPr lang="ru-RU" sz="1600" dirty="0" smtClean="0"/>
              <a:t>посетили памятник и возложили цветы.</a:t>
            </a:r>
            <a:endParaRPr lang="ru-RU" sz="1600" dirty="0"/>
          </a:p>
        </p:txBody>
      </p:sp>
      <p:pic>
        <p:nvPicPr>
          <p:cNvPr id="1026" name="Picture 2" descr="C:\Users\user\Desktop\Гафиатуллин10 класс\Q5ptj8vjIE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3645024"/>
            <a:ext cx="3839468" cy="2879601"/>
          </a:xfrm>
          <a:prstGeom prst="rect">
            <a:avLst/>
          </a:prstGeom>
          <a:noFill/>
        </p:spPr>
      </p:pic>
      <p:pic>
        <p:nvPicPr>
          <p:cNvPr id="1027" name="Picture 3" descr="C:\Users\user\Desktop\Гафиатуллин10 класс\B7p-6xBZer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333375"/>
            <a:ext cx="3745111" cy="2808833"/>
          </a:xfrm>
          <a:prstGeom prst="rect">
            <a:avLst/>
          </a:prstGeom>
          <a:noFill/>
        </p:spPr>
      </p:pic>
      <p:pic>
        <p:nvPicPr>
          <p:cNvPr id="1028" name="Picture 4" descr="C:\Users\user\Desktop\Гафиатуллин10 класс\VaG0Fb7fl1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055" y="3661786"/>
            <a:ext cx="3817119" cy="2862839"/>
          </a:xfrm>
          <a:prstGeom prst="rect">
            <a:avLst/>
          </a:prstGeom>
          <a:noFill/>
        </p:spPr>
      </p:pic>
      <p:pic>
        <p:nvPicPr>
          <p:cNvPr id="1029" name="Picture 5" descr="C:\Users\user\Desktop\Гафиатуллин10 класс\fh93gwPusrE.jpg"/>
          <p:cNvPicPr>
            <a:picLocks noChangeAspect="1" noChangeArrowheads="1"/>
          </p:cNvPicPr>
          <p:nvPr/>
        </p:nvPicPr>
        <p:blipFill>
          <a:blip r:embed="rId5" cstate="print"/>
          <a:srcRect l="34349" t="19550" r="8001"/>
          <a:stretch>
            <a:fillRect/>
          </a:stretch>
        </p:blipFill>
        <p:spPr bwMode="auto">
          <a:xfrm>
            <a:off x="7380312" y="3645024"/>
            <a:ext cx="1512863" cy="28796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1148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>НЕДЕЛЯ БЕЗОПАСНОСТИ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00201"/>
            <a:ext cx="4572000" cy="1828800"/>
          </a:xfrm>
        </p:spPr>
        <p:txBody>
          <a:bodyPr>
            <a:normAutofit/>
          </a:bodyPr>
          <a:lstStyle/>
          <a:p>
            <a:r>
              <a:rPr lang="ru-RU" sz="1600" dirty="0" smtClean="0"/>
              <a:t>На этой неделе в школе прошли классные часы, где внимание акцентировано на моделировании и обсуждении с детьми различных дорожных ситуаций, в которых  они могут оказаться.</a:t>
            </a:r>
          </a:p>
          <a:p>
            <a:endParaRPr lang="ru-RU" dirty="0"/>
          </a:p>
        </p:txBody>
      </p:sp>
      <p:pic>
        <p:nvPicPr>
          <p:cNvPr id="1027" name="Picture 3" descr="C:\Users\user\Desktop\фото 2020-21\ЮИД 25 сентября\IMG_20200925_1314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3635685"/>
            <a:ext cx="3851920" cy="2888940"/>
          </a:xfrm>
          <a:prstGeom prst="rect">
            <a:avLst/>
          </a:prstGeom>
          <a:noFill/>
        </p:spPr>
      </p:pic>
      <p:pic>
        <p:nvPicPr>
          <p:cNvPr id="1028" name="Picture 4" descr="C:\Users\user\Desktop\фото 2020-21\ЮИД 25 сентября\IMG_20200925_110540.jpg"/>
          <p:cNvPicPr>
            <a:picLocks noChangeAspect="1" noChangeArrowheads="1"/>
          </p:cNvPicPr>
          <p:nvPr/>
        </p:nvPicPr>
        <p:blipFill>
          <a:blip r:embed="rId3" cstate="print"/>
          <a:srcRect t="10614" r="5989"/>
          <a:stretch>
            <a:fillRect/>
          </a:stretch>
        </p:blipFill>
        <p:spPr bwMode="auto">
          <a:xfrm>
            <a:off x="4956042" y="333375"/>
            <a:ext cx="3937133" cy="2807593"/>
          </a:xfrm>
          <a:prstGeom prst="rect">
            <a:avLst/>
          </a:prstGeom>
          <a:noFill/>
        </p:spPr>
      </p:pic>
      <p:pic>
        <p:nvPicPr>
          <p:cNvPr id="1029" name="Picture 5" descr="C:\Users\user\Desktop\фото 2020-21\ЮИД 25 сентября\IMG_20200925_13115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57698" y="3573016"/>
            <a:ext cx="3935478" cy="295160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1148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>Единый день безопасности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00201"/>
            <a:ext cx="4572000" cy="1828800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23 сентября, в единый день дорожной безопасности, </a:t>
            </a:r>
            <a:r>
              <a:rPr lang="ru-RU" dirty="0" err="1" smtClean="0"/>
              <a:t>ЮИДовцы</a:t>
            </a:r>
            <a:r>
              <a:rPr lang="ru-RU" dirty="0" smtClean="0"/>
              <a:t> в микрорайоне школы распространили </a:t>
            </a:r>
            <a:r>
              <a:rPr lang="ru-RU" dirty="0" err="1" smtClean="0"/>
              <a:t>флаеры</a:t>
            </a:r>
            <a:r>
              <a:rPr lang="ru-RU" dirty="0" smtClean="0"/>
              <a:t>, призывающие население соблюдать правила пешеходов.</a:t>
            </a:r>
          </a:p>
          <a:p>
            <a:endParaRPr lang="ru-RU" dirty="0"/>
          </a:p>
        </p:txBody>
      </p:sp>
      <p:pic>
        <p:nvPicPr>
          <p:cNvPr id="2050" name="Picture 2" descr="C:\Users\user\Desktop\фото 2020-21\юид флаеры\IMG_20200925_15395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52052" y="333375"/>
            <a:ext cx="3841123" cy="2880842"/>
          </a:xfrm>
          <a:prstGeom prst="rect">
            <a:avLst/>
          </a:prstGeom>
          <a:noFill/>
        </p:spPr>
      </p:pic>
      <p:pic>
        <p:nvPicPr>
          <p:cNvPr id="2051" name="Picture 3" descr="C:\Users\user\Desktop\фото 2020-21\юид флаеры\IMG_20200925_15405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3699030"/>
            <a:ext cx="3816672" cy="2862504"/>
          </a:xfrm>
          <a:prstGeom prst="rect">
            <a:avLst/>
          </a:prstGeom>
          <a:noFill/>
        </p:spPr>
      </p:pic>
      <p:pic>
        <p:nvPicPr>
          <p:cNvPr id="2052" name="Picture 4" descr="C:\Users\user\Desktop\фото 2020-21\юид флаеры\IMG_20200925_15433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53707" y="3645024"/>
            <a:ext cx="3839468" cy="28796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1148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>Тест на </a:t>
            </a:r>
            <a:r>
              <a:rPr lang="ru-RU" b="1" dirty="0" smtClean="0"/>
              <a:t>ВИЧ</a:t>
            </a:r>
            <a:r>
              <a:rPr lang="ru-RU" dirty="0" smtClean="0"/>
              <a:t>: Экспедиция </a:t>
            </a:r>
            <a:r>
              <a:rPr lang="ru-RU" b="1" dirty="0" smtClean="0"/>
              <a:t>2020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00201"/>
            <a:ext cx="4572000" cy="1828800"/>
          </a:xfrm>
        </p:spPr>
        <p:txBody>
          <a:bodyPr>
            <a:normAutofit fontScale="55000" lnSpcReduction="20000"/>
          </a:bodyPr>
          <a:lstStyle/>
          <a:p>
            <a:r>
              <a:rPr lang="ru-RU" dirty="0" smtClean="0"/>
              <a:t>25 сентября. Кадеты поддержали Всероссийскую акцию Министерства здравоохранения Российской Федерации «Тест на </a:t>
            </a:r>
            <a:r>
              <a:rPr lang="ru-RU" b="1" dirty="0" smtClean="0"/>
              <a:t>ВИЧ</a:t>
            </a:r>
            <a:r>
              <a:rPr lang="ru-RU" dirty="0" smtClean="0"/>
              <a:t>: Экспедиция </a:t>
            </a:r>
            <a:r>
              <a:rPr lang="ru-RU" b="1" dirty="0" smtClean="0"/>
              <a:t>2020</a:t>
            </a:r>
            <a:r>
              <a:rPr lang="ru-RU" dirty="0" smtClean="0"/>
              <a:t>»</a:t>
            </a:r>
          </a:p>
          <a:p>
            <a:r>
              <a:rPr lang="ru-RU" dirty="0" smtClean="0"/>
              <a:t>В старших классах прошли разъяснительные беседы.</a:t>
            </a:r>
          </a:p>
          <a:p>
            <a:endParaRPr lang="ru-RU" dirty="0"/>
          </a:p>
        </p:txBody>
      </p:sp>
      <p:pic>
        <p:nvPicPr>
          <p:cNvPr id="3074" name="Picture 2" descr="C:\Users\user\Desktop\фото 2020-21\СПИД 25 сентября\IMG_20200925_13585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333375"/>
            <a:ext cx="3889127" cy="2916845"/>
          </a:xfrm>
          <a:prstGeom prst="rect">
            <a:avLst/>
          </a:prstGeom>
          <a:noFill/>
        </p:spPr>
      </p:pic>
      <p:pic>
        <p:nvPicPr>
          <p:cNvPr id="3075" name="Picture 3" descr="C:\Users\user\Desktop\фото 2020-21\СПИД 25 сентября\IMG_20200925_14003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3607780"/>
            <a:ext cx="3889127" cy="2916845"/>
          </a:xfrm>
          <a:prstGeom prst="rect">
            <a:avLst/>
          </a:prstGeom>
          <a:noFill/>
        </p:spPr>
      </p:pic>
      <p:pic>
        <p:nvPicPr>
          <p:cNvPr id="3076" name="Picture 4" descr="C:\Users\user\Desktop\фото 2020-21\ОБЖ урок 4 сентяьря\IMG_318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288" y="3645024"/>
            <a:ext cx="4211960" cy="28796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114800" cy="1143000"/>
          </a:xfrm>
        </p:spPr>
        <p:txBody>
          <a:bodyPr/>
          <a:lstStyle/>
          <a:p>
            <a:pPr algn="l"/>
            <a:r>
              <a:rPr lang="ru-RU" dirty="0" smtClean="0"/>
              <a:t>День здоровья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00201"/>
            <a:ext cx="4572000" cy="1828800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26 сентября, в День здоровья, кадеты совершили пешую и </a:t>
            </a:r>
            <a:r>
              <a:rPr lang="ru-RU" dirty="0" err="1" smtClean="0"/>
              <a:t>велопрогулку</a:t>
            </a:r>
            <a:r>
              <a:rPr lang="ru-RU" dirty="0" smtClean="0"/>
              <a:t> до лагеря имени Губина, где повторили правила выживания в природе и научились ставить палатки.</a:t>
            </a:r>
          </a:p>
          <a:p>
            <a:endParaRPr lang="ru-RU" dirty="0"/>
          </a:p>
        </p:txBody>
      </p:sp>
      <p:pic>
        <p:nvPicPr>
          <p:cNvPr id="4098" name="Picture 2" descr="C:\Users\user\Desktop\фото 2020-21\День здоровья Губино\IMG-20200928-WA0008.jpg"/>
          <p:cNvPicPr>
            <a:picLocks noChangeAspect="1" noChangeArrowheads="1"/>
          </p:cNvPicPr>
          <p:nvPr/>
        </p:nvPicPr>
        <p:blipFill>
          <a:blip r:embed="rId2" cstate="print"/>
          <a:srcRect r="8548" b="10553"/>
          <a:stretch>
            <a:fillRect/>
          </a:stretch>
        </p:blipFill>
        <p:spPr bwMode="auto">
          <a:xfrm>
            <a:off x="395288" y="3699030"/>
            <a:ext cx="3851920" cy="2825595"/>
          </a:xfrm>
          <a:prstGeom prst="rect">
            <a:avLst/>
          </a:prstGeom>
          <a:noFill/>
        </p:spPr>
      </p:pic>
      <p:pic>
        <p:nvPicPr>
          <p:cNvPr id="4099" name="Picture 3" descr="C:\Users\user\Desktop\фото 2020-21\День здоровья Губино\IMG-20200928-WA0002.jpg"/>
          <p:cNvPicPr>
            <a:picLocks noChangeAspect="1" noChangeArrowheads="1"/>
          </p:cNvPicPr>
          <p:nvPr/>
        </p:nvPicPr>
        <p:blipFill>
          <a:blip r:embed="rId3" cstate="print"/>
          <a:srcRect t="14301" b="33213"/>
          <a:stretch>
            <a:fillRect/>
          </a:stretch>
        </p:blipFill>
        <p:spPr bwMode="auto">
          <a:xfrm>
            <a:off x="4881265" y="333375"/>
            <a:ext cx="4011910" cy="2807593"/>
          </a:xfrm>
          <a:prstGeom prst="rect">
            <a:avLst/>
          </a:prstGeom>
          <a:noFill/>
        </p:spPr>
      </p:pic>
      <p:pic>
        <p:nvPicPr>
          <p:cNvPr id="4100" name="Picture 4" descr="C:\Users\user\Desktop\фото 2020-21\День здоровья Губино\IMG-20200928-WA0007.jpg"/>
          <p:cNvPicPr>
            <a:picLocks noChangeAspect="1" noChangeArrowheads="1"/>
          </p:cNvPicPr>
          <p:nvPr/>
        </p:nvPicPr>
        <p:blipFill>
          <a:blip r:embed="rId4" cstate="print"/>
          <a:srcRect l="13335" t="22975" r="5161"/>
          <a:stretch>
            <a:fillRect/>
          </a:stretch>
        </p:blipFill>
        <p:spPr bwMode="auto">
          <a:xfrm>
            <a:off x="4932040" y="3717032"/>
            <a:ext cx="3961135" cy="280759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1148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>Прыжки                        с парашютом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00201"/>
            <a:ext cx="4572000" cy="1828800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Кадеты 8 и 10 класса, посещающие кружок «Парашютный спорт», совершили свои первые прыжки с парашютом, получив массу впечатлений и заряд адреналина.</a:t>
            </a:r>
          </a:p>
          <a:p>
            <a:endParaRPr lang="ru-RU" dirty="0"/>
          </a:p>
        </p:txBody>
      </p:sp>
      <p:pic>
        <p:nvPicPr>
          <p:cNvPr id="5122" name="Picture 2" descr="C:\Users\user\Desktop\фото 2020-21\Прыжки с парашютом\IMG-20200927-WA0054.jpg"/>
          <p:cNvPicPr>
            <a:picLocks noChangeAspect="1" noChangeArrowheads="1"/>
          </p:cNvPicPr>
          <p:nvPr/>
        </p:nvPicPr>
        <p:blipFill>
          <a:blip r:embed="rId2" cstate="print"/>
          <a:srcRect r="17463" b="18609"/>
          <a:stretch>
            <a:fillRect/>
          </a:stretch>
        </p:blipFill>
        <p:spPr bwMode="auto">
          <a:xfrm>
            <a:off x="4902274" y="333374"/>
            <a:ext cx="3990902" cy="2951610"/>
          </a:xfrm>
          <a:prstGeom prst="rect">
            <a:avLst/>
          </a:prstGeom>
          <a:noFill/>
        </p:spPr>
      </p:pic>
      <p:pic>
        <p:nvPicPr>
          <p:cNvPr id="5123" name="Picture 3" descr="C:\Users\user\Desktop\фото 2020-21\Прыжки с парашютом\IMG-20200927-WA0051.jpg"/>
          <p:cNvPicPr>
            <a:picLocks noChangeAspect="1" noChangeArrowheads="1"/>
          </p:cNvPicPr>
          <p:nvPr/>
        </p:nvPicPr>
        <p:blipFill>
          <a:blip r:embed="rId3" cstate="print"/>
          <a:srcRect l="12200" t="25850" r="2401" b="29000"/>
          <a:stretch>
            <a:fillRect/>
          </a:stretch>
        </p:blipFill>
        <p:spPr bwMode="auto">
          <a:xfrm>
            <a:off x="395288" y="3717031"/>
            <a:ext cx="3982864" cy="2807593"/>
          </a:xfrm>
          <a:prstGeom prst="rect">
            <a:avLst/>
          </a:prstGeom>
          <a:noFill/>
        </p:spPr>
      </p:pic>
      <p:pic>
        <p:nvPicPr>
          <p:cNvPr id="5124" name="Picture 4" descr="C:\Users\user\Desktop\фото 2020-21\Прыжки с парашютом\IMG-20200927-WA0052.jpg"/>
          <p:cNvPicPr>
            <a:picLocks noChangeAspect="1" noChangeArrowheads="1"/>
          </p:cNvPicPr>
          <p:nvPr/>
        </p:nvPicPr>
        <p:blipFill>
          <a:blip r:embed="rId4" cstate="print"/>
          <a:srcRect l="19200" t="25850" r="1001" b="32150"/>
          <a:stretch>
            <a:fillRect/>
          </a:stretch>
        </p:blipFill>
        <p:spPr bwMode="auto">
          <a:xfrm>
            <a:off x="4860032" y="3694349"/>
            <a:ext cx="4033142" cy="28302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33375"/>
            <a:ext cx="4176712" cy="1143000"/>
          </a:xfrm>
        </p:spPr>
        <p:txBody>
          <a:bodyPr>
            <a:normAutofit/>
          </a:bodyPr>
          <a:lstStyle/>
          <a:p>
            <a:pPr algn="l"/>
            <a:r>
              <a:rPr lang="ru-RU" dirty="0" smtClean="0"/>
              <a:t>Присяга кадета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340768"/>
            <a:ext cx="4572000" cy="2088233"/>
          </a:xfrm>
        </p:spPr>
        <p:txBody>
          <a:bodyPr>
            <a:normAutofit fontScale="47500" lnSpcReduction="20000"/>
          </a:bodyPr>
          <a:lstStyle/>
          <a:p>
            <a:r>
              <a:rPr lang="ru-RU" dirty="0" smtClean="0"/>
              <a:t>50 кадет вступили в Кадетское братство </a:t>
            </a:r>
            <a:r>
              <a:rPr lang="ru-RU" dirty="0" err="1" smtClean="0"/>
              <a:t>Бугульминской</a:t>
            </a:r>
            <a:r>
              <a:rPr lang="ru-RU" dirty="0" smtClean="0"/>
              <a:t> кадетской школы и приняли </a:t>
            </a:r>
            <a:r>
              <a:rPr lang="ru-RU" dirty="0" err="1" smtClean="0"/>
              <a:t>Юнармейсую</a:t>
            </a:r>
            <a:r>
              <a:rPr lang="ru-RU" dirty="0" smtClean="0"/>
              <a:t> клятву.</a:t>
            </a:r>
          </a:p>
          <a:p>
            <a:r>
              <a:rPr lang="ru-RU" dirty="0" smtClean="0"/>
              <a:t>На празднике </a:t>
            </a:r>
            <a:r>
              <a:rPr lang="ru-RU" dirty="0" err="1" smtClean="0"/>
              <a:t>присутсвовали</a:t>
            </a:r>
            <a:r>
              <a:rPr lang="ru-RU" dirty="0" smtClean="0"/>
              <a:t>: представители </a:t>
            </a:r>
            <a:r>
              <a:rPr lang="ru-RU" dirty="0" err="1" smtClean="0"/>
              <a:t>Бугульминского</a:t>
            </a:r>
            <a:r>
              <a:rPr lang="ru-RU" dirty="0" smtClean="0"/>
              <a:t> военного комиссариата, организации «Союз десантников России», куратор Российского движения школьников Бугульмы, начальник штаба </a:t>
            </a:r>
            <a:r>
              <a:rPr lang="ru-RU" dirty="0" err="1" smtClean="0"/>
              <a:t>Юнармии</a:t>
            </a:r>
            <a:r>
              <a:rPr lang="ru-RU" dirty="0" smtClean="0"/>
              <a:t> </a:t>
            </a:r>
            <a:r>
              <a:rPr lang="ru-RU" dirty="0" err="1" smtClean="0"/>
              <a:t>Бугульминского</a:t>
            </a:r>
            <a:r>
              <a:rPr lang="ru-RU" dirty="0" smtClean="0"/>
              <a:t> района.</a:t>
            </a:r>
          </a:p>
          <a:p>
            <a:endParaRPr lang="ru-RU" dirty="0"/>
          </a:p>
        </p:txBody>
      </p:sp>
      <p:pic>
        <p:nvPicPr>
          <p:cNvPr id="6146" name="Picture 2" descr="C:\Users\user\Desktop\фото 2020-21\присяга\IMG_339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381001"/>
            <a:ext cx="4177159" cy="2784772"/>
          </a:xfrm>
          <a:prstGeom prst="rect">
            <a:avLst/>
          </a:prstGeom>
          <a:noFill/>
        </p:spPr>
      </p:pic>
      <p:pic>
        <p:nvPicPr>
          <p:cNvPr id="6147" name="Picture 3" descr="C:\Users\user\Desktop\фото 2020-21\присяга\IMG_339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2050" y="3764660"/>
            <a:ext cx="4139950" cy="2759966"/>
          </a:xfrm>
          <a:prstGeom prst="rect">
            <a:avLst/>
          </a:prstGeom>
          <a:noFill/>
        </p:spPr>
      </p:pic>
      <p:pic>
        <p:nvPicPr>
          <p:cNvPr id="6148" name="Picture 4" descr="C:\Users\user\Desktop\фото 2020-21\присяга\IMG_340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3739854"/>
            <a:ext cx="4177159" cy="27847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792</Words>
  <Application>Microsoft Office PowerPoint</Application>
  <PresentationFormat>Экран (4:3)</PresentationFormat>
  <Paragraphs>58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День знаний 2020</vt:lpstr>
      <vt:lpstr>Международный  день борьбы с терроризмом</vt:lpstr>
      <vt:lpstr>Окончание 2-й мировой войны</vt:lpstr>
      <vt:lpstr>НЕДЕЛЯ БЕЗОПАСНОСТИ</vt:lpstr>
      <vt:lpstr>Единый день безопасности</vt:lpstr>
      <vt:lpstr>Тест на ВИЧ: Экспедиция 2020</vt:lpstr>
      <vt:lpstr>День здоровья</vt:lpstr>
      <vt:lpstr>Прыжки                        с парашютом</vt:lpstr>
      <vt:lpstr>Присяга кадета</vt:lpstr>
      <vt:lpstr>День учителя</vt:lpstr>
      <vt:lpstr>100-летию ТАССР «Соло Алсу Сафиной»</vt:lpstr>
      <vt:lpstr>Делаем  город чище</vt:lpstr>
      <vt:lpstr>Казарла</vt:lpstr>
      <vt:lpstr>Урок мужества с воином-интернационалистом</vt:lpstr>
      <vt:lpstr>ЮИД «Засветись!» </vt:lpstr>
      <vt:lpstr>Компьютерный спорт</vt:lpstr>
      <vt:lpstr>Присоединяйся  в ряды РДШ</vt:lpstr>
      <vt:lpstr>День рождения РДШ</vt:lpstr>
      <vt:lpstr>Музейный урок </vt:lpstr>
      <vt:lpstr>Классные встречи 100-летию ТАССР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День знаний 2020</dc:title>
  <dc:creator>user</dc:creator>
  <cp:lastModifiedBy>user</cp:lastModifiedBy>
  <cp:revision>1</cp:revision>
  <dcterms:created xsi:type="dcterms:W3CDTF">2021-04-02T07:50:17Z</dcterms:created>
  <dcterms:modified xsi:type="dcterms:W3CDTF">2021-04-02T07:51:34Z</dcterms:modified>
</cp:coreProperties>
</file>